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91" r:id="rId2"/>
    <p:sldId id="500" r:id="rId3"/>
    <p:sldId id="501" r:id="rId4"/>
    <p:sldId id="502" r:id="rId5"/>
    <p:sldId id="509" r:id="rId6"/>
    <p:sldId id="510" r:id="rId7"/>
    <p:sldId id="508" r:id="rId8"/>
    <p:sldId id="511" r:id="rId9"/>
    <p:sldId id="512" r:id="rId10"/>
    <p:sldId id="513" r:id="rId11"/>
    <p:sldId id="514" r:id="rId12"/>
    <p:sldId id="515" r:id="rId13"/>
    <p:sldId id="516" r:id="rId14"/>
    <p:sldId id="517" r:id="rId15"/>
    <p:sldId id="518" r:id="rId16"/>
  </p:sldIdLst>
  <p:sldSz cx="9144000" cy="6858000" type="screen4x3"/>
  <p:notesSz cx="6858000" cy="1001236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4">
          <p15:clr>
            <a:srgbClr val="A4A3A4"/>
          </p15:clr>
        </p15:guide>
        <p15:guide id="2" pos="215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6666"/>
    <a:srgbClr val="66FF33"/>
    <a:srgbClr val="8F03B5"/>
    <a:srgbClr val="6600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1553" autoAdjust="0"/>
  </p:normalViewPr>
  <p:slideViewPr>
    <p:cSldViewPr snapToGrid="0">
      <p:cViewPr varScale="1">
        <p:scale>
          <a:sx n="52" d="100"/>
          <a:sy n="52" d="100"/>
        </p:scale>
        <p:origin x="7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790" y="-114"/>
      </p:cViewPr>
      <p:guideLst>
        <p:guide orient="horz" pos="3154"/>
        <p:guide pos="215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093" cy="501179"/>
          </a:xfrm>
          <a:prstGeom prst="rect">
            <a:avLst/>
          </a:prstGeom>
        </p:spPr>
        <p:txBody>
          <a:bodyPr vert="horz" lIns="88449" tIns="44223" rIns="88449" bIns="44223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274" y="0"/>
            <a:ext cx="2971093" cy="501179"/>
          </a:xfrm>
          <a:prstGeom prst="rect">
            <a:avLst/>
          </a:prstGeom>
        </p:spPr>
        <p:txBody>
          <a:bodyPr vert="horz" lIns="88449" tIns="44223" rIns="88449" bIns="44223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51E6C0-B11B-4B74-844B-3790F4ED517B}" type="datetimeFigureOut">
              <a:rPr lang="en-GB"/>
              <a:pPr>
                <a:defRPr/>
              </a:pPr>
              <a:t>19/04/2016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9585"/>
            <a:ext cx="2971093" cy="501178"/>
          </a:xfrm>
          <a:prstGeom prst="rect">
            <a:avLst/>
          </a:prstGeom>
        </p:spPr>
        <p:txBody>
          <a:bodyPr vert="horz" lIns="88449" tIns="44223" rIns="88449" bIns="44223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274" y="9509585"/>
            <a:ext cx="2971093" cy="501178"/>
          </a:xfrm>
          <a:prstGeom prst="rect">
            <a:avLst/>
          </a:prstGeom>
        </p:spPr>
        <p:txBody>
          <a:bodyPr vert="horz" lIns="88449" tIns="44223" rIns="88449" bIns="44223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4EB5DC3-22B7-4CBB-BC44-B2C84FBAF1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12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093" cy="50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01" tIns="45901" rIns="91801" bIns="4590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274" y="0"/>
            <a:ext cx="2971093" cy="50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01" tIns="45901" rIns="91801" bIns="4590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750888"/>
            <a:ext cx="5006975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271" y="4755594"/>
            <a:ext cx="5483460" cy="450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01" tIns="45901" rIns="91801" bIns="459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9585"/>
            <a:ext cx="2971093" cy="50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01" tIns="45901" rIns="91801" bIns="4590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274" y="9509585"/>
            <a:ext cx="2971093" cy="50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01" tIns="45901" rIns="91801" bIns="4590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2074CF-B64B-40A2-8910-60B1F6FE38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41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C87AC4-5CEB-434C-A79C-ECEBE5B0BB7F}" type="slidenum">
              <a:rPr lang="en-GB" smtClean="0">
                <a:latin typeface="Arial" charset="0"/>
                <a:cs typeface="Arial" charset="0"/>
              </a:rPr>
              <a:pPr/>
              <a:t>1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66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Mention here also the variability in leaves – we are looking for the majority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10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1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11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27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12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625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13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23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14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96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Mention here about</a:t>
            </a:r>
            <a:r>
              <a:rPr lang="en-GB" baseline="0" dirty="0" smtClean="0"/>
              <a:t> the curved fruit </a:t>
            </a:r>
            <a:r>
              <a:rPr lang="en-GB" baseline="0" dirty="0" smtClean="0"/>
              <a:t>stalk</a:t>
            </a:r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15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7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More on identification later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2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3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Least concern</a:t>
            </a:r>
            <a:r>
              <a:rPr lang="en-GB" baseline="0" dirty="0" smtClean="0"/>
              <a:t> in Wales</a:t>
            </a:r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3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3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4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0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5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6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Mention here also the intermediate leaves – the examples given show a Ranunculus with only capillary leaves, one with both and one with only laminar leaves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6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03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7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3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Mention here also the variability in leaves – we are looking for the majority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8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01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Mention here also the variability in leaves – we are looking for the majority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022DA8-321E-4F1B-8A8E-2F7C9772BD3D}" type="slidenum">
              <a:rPr lang="en-GB" smtClean="0">
                <a:latin typeface="Arial" charset="0"/>
                <a:cs typeface="Arial" charset="0"/>
              </a:rPr>
              <a:pPr/>
              <a:t>9</a:t>
            </a:fld>
            <a:endParaRPr lang="en-GB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0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947BD-FA5C-495A-84B0-17D2F6DB73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0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4951B-B7EE-407E-956F-018D585197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6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7762B-5FAA-4856-B5DF-ACC1F597F7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30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3B5B-FBC0-4715-A624-7F8C411DD7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76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C2CDA-E6BF-4796-9997-7499538ACA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94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3DBE5-1C8E-4F58-B48A-F1C0E23CF7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14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78314-0537-49FE-8386-042C42C5A3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34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78A8F-159B-4EB5-9804-B39EB01877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50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7660E-8FCA-4ECC-8A79-0B626BFCA3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66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EF559-1F9E-4FF2-AAAC-AE017E980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67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34EE2-8ADC-44E3-B264-471AC24E49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98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B7F1-306A-43DB-AF3C-DAE6113DC9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58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35B48E-B59F-4AE6-BCB4-BBD472F376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771" name="Picture 4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0913" y="1979613"/>
            <a:ext cx="5854700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5138" y="290513"/>
            <a:ext cx="32099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379413" y="1833563"/>
            <a:ext cx="58499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</a:rPr>
              <a:t>Identification of Three-lobed Water-crowfoot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2774" name="Picture 8" descr="C:\Users\Naomi Ewald\AppData\Local\Microsoft\Windows\Temporary Internet Files\Content.IE5\O7UKI5KG\english_compact_black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304800" y="5207000"/>
            <a:ext cx="230822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AutoShape 10" descr="Image result for natural england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212980"/>
            <a:ext cx="6727825" cy="370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Look at the leaves</a:t>
            </a:r>
          </a:p>
          <a:p>
            <a:pPr eaLnBrk="1" hangingPunct="1">
              <a:spcAft>
                <a:spcPts val="1200"/>
              </a:spcAft>
              <a:buSzPct val="150000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2B: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sp>
        <p:nvSpPr>
          <p:cNvPr id="41995" name="Rectangle 41994"/>
          <p:cNvSpPr/>
          <p:nvPr/>
        </p:nvSpPr>
        <p:spPr>
          <a:xfrm>
            <a:off x="2063037" y="4663525"/>
            <a:ext cx="66713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 dirty="0" smtClean="0">
                <a:cs typeface="Arial" pitchFamily="34" charset="0"/>
              </a:rPr>
              <a:t>Leaves usually </a:t>
            </a:r>
            <a:r>
              <a:rPr lang="en-GB" sz="2400" b="1" dirty="0">
                <a:cs typeface="Arial" pitchFamily="34" charset="0"/>
              </a:rPr>
              <a:t>shallowly 5-lobed (rarely 3- or 7-lobed), lobes narrowest at base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cs typeface="Arial" pitchFamily="34" charset="0"/>
              </a:rPr>
              <a:t>Unlikely to be </a:t>
            </a:r>
            <a:r>
              <a:rPr lang="en-GB" b="1" dirty="0">
                <a:cs typeface="Arial" pitchFamily="34" charset="0"/>
              </a:rPr>
              <a:t>Three-lobed Water-crowfoot, </a:t>
            </a:r>
            <a:r>
              <a:rPr lang="en-GB" b="1" dirty="0" smtClean="0">
                <a:cs typeface="Arial" pitchFamily="34" charset="0"/>
              </a:rPr>
              <a:t>could be </a:t>
            </a:r>
            <a:r>
              <a:rPr lang="en-GB" b="1" dirty="0"/>
              <a:t>Ivy-leaved </a:t>
            </a:r>
            <a:r>
              <a:rPr lang="en-GB" b="1" dirty="0" smtClean="0"/>
              <a:t>Water-crowfoot</a:t>
            </a:r>
            <a:r>
              <a:rPr lang="en-GB" dirty="0" smtClean="0"/>
              <a:t>, </a:t>
            </a:r>
            <a:r>
              <a:rPr lang="en-GB" b="1" dirty="0" smtClean="0">
                <a:cs typeface="Arial" pitchFamily="34" charset="0"/>
              </a:rPr>
              <a:t>make </a:t>
            </a:r>
            <a:r>
              <a:rPr lang="en-GB" b="1" dirty="0">
                <a:cs typeface="Arial" pitchFamily="34" charset="0"/>
              </a:rPr>
              <a:t>a note and go on to step </a:t>
            </a:r>
            <a:r>
              <a:rPr lang="en-GB" b="1" dirty="0" smtClean="0">
                <a:cs typeface="Arial" pitchFamily="34" charset="0"/>
              </a:rPr>
              <a:t>2C</a:t>
            </a:r>
            <a:endParaRPr lang="en-GB" b="1" dirty="0"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32" y="1940005"/>
            <a:ext cx="3510352" cy="22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212980"/>
            <a:ext cx="6727825" cy="370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Look at the sepals</a:t>
            </a:r>
          </a:p>
          <a:p>
            <a:pPr eaLnBrk="1" hangingPunct="1">
              <a:spcAft>
                <a:spcPts val="1200"/>
              </a:spcAft>
              <a:buSzPct val="150000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2C: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393" y="2081015"/>
            <a:ext cx="6465437" cy="36666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2955" y="5355771"/>
            <a:ext cx="877078" cy="522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981200" y="6035424"/>
            <a:ext cx="6938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8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sepal is the green part of the flower head which protects the flower in bud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46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212980"/>
            <a:ext cx="6727825" cy="370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Look at the 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sepals</a:t>
            </a:r>
          </a:p>
          <a:p>
            <a:pPr eaLnBrk="1" hangingPunct="1">
              <a:spcAft>
                <a:spcPts val="1200"/>
              </a:spcAft>
              <a:buSzPct val="150000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2C: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1755" r="35795"/>
          <a:stretch/>
        </p:blipFill>
        <p:spPr>
          <a:xfrm>
            <a:off x="4720553" y="429209"/>
            <a:ext cx="4117060" cy="36222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5800" y="4501993"/>
            <a:ext cx="685641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 dirty="0" smtClean="0">
                <a:cs typeface="Arial" pitchFamily="34" charset="0"/>
              </a:rPr>
              <a:t>Sepals the same size or only slightly smaller than the petals</a:t>
            </a:r>
            <a:endParaRPr lang="en-GB" sz="2400" b="1" dirty="0">
              <a:cs typeface="Arial" pitchFamily="34" charset="0"/>
            </a:endParaRP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cs typeface="Arial" pitchFamily="34" charset="0"/>
              </a:rPr>
              <a:t> Could be </a:t>
            </a:r>
            <a:r>
              <a:rPr lang="en-GB" b="1" dirty="0">
                <a:cs typeface="Arial" pitchFamily="34" charset="0"/>
              </a:rPr>
              <a:t>Three-lobed Water-crowfoot, </a:t>
            </a:r>
            <a:r>
              <a:rPr lang="en-GB" b="1" dirty="0" smtClean="0">
                <a:cs typeface="Arial" pitchFamily="34" charset="0"/>
              </a:rPr>
              <a:t>make </a:t>
            </a:r>
            <a:r>
              <a:rPr lang="en-GB" b="1" dirty="0">
                <a:cs typeface="Arial" pitchFamily="34" charset="0"/>
              </a:rPr>
              <a:t>a note and go on to step </a:t>
            </a:r>
            <a:r>
              <a:rPr lang="en-GB" b="1" dirty="0" smtClean="0">
                <a:cs typeface="Arial" pitchFamily="34" charset="0"/>
              </a:rPr>
              <a:t>3</a:t>
            </a:r>
            <a:endParaRPr lang="en-GB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212980"/>
            <a:ext cx="6727825" cy="370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Look at the 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sepals</a:t>
            </a:r>
          </a:p>
          <a:p>
            <a:pPr eaLnBrk="1" hangingPunct="1">
              <a:spcAft>
                <a:spcPts val="1200"/>
              </a:spcAft>
              <a:buSzPct val="150000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2C: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5800" y="4501993"/>
            <a:ext cx="68564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 dirty="0" smtClean="0">
                <a:cs typeface="Arial" pitchFamily="34" charset="0"/>
              </a:rPr>
              <a:t>Sepals smaller than the petals</a:t>
            </a:r>
            <a:endParaRPr lang="en-GB" sz="2400" b="1" dirty="0">
              <a:cs typeface="Arial" pitchFamily="34" charset="0"/>
            </a:endParaRP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cs typeface="Arial" pitchFamily="34" charset="0"/>
              </a:rPr>
              <a:t>Unlikely to be </a:t>
            </a:r>
            <a:r>
              <a:rPr lang="en-GB" b="1" dirty="0">
                <a:cs typeface="Arial" pitchFamily="34" charset="0"/>
              </a:rPr>
              <a:t>Three-lobed </a:t>
            </a:r>
            <a:r>
              <a:rPr lang="en-GB" b="1" dirty="0" smtClean="0">
                <a:cs typeface="Arial" pitchFamily="34" charset="0"/>
              </a:rPr>
              <a:t>Water-crowfoot</a:t>
            </a:r>
            <a:r>
              <a:rPr lang="en-GB" dirty="0" smtClean="0"/>
              <a:t>, </a:t>
            </a:r>
            <a:r>
              <a:rPr lang="en-GB" b="1" dirty="0">
                <a:cs typeface="Arial" pitchFamily="34" charset="0"/>
              </a:rPr>
              <a:t>make a note and go on to step </a:t>
            </a:r>
            <a:r>
              <a:rPr lang="en-GB" b="1" dirty="0" smtClean="0">
                <a:cs typeface="Arial" pitchFamily="34" charset="0"/>
              </a:rPr>
              <a:t>3</a:t>
            </a:r>
            <a:endParaRPr lang="en-GB" b="1" dirty="0"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690" y="387994"/>
            <a:ext cx="3225735" cy="31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212980"/>
            <a:ext cx="6727825" cy="370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Take an overview</a:t>
            </a:r>
          </a:p>
          <a:p>
            <a:pPr eaLnBrk="1" hangingPunct="1">
              <a:spcAft>
                <a:spcPts val="1200"/>
              </a:spcAft>
              <a:buSzPct val="150000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3: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17267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3- lobed laminar leaves. Capillary leaves present. Middle often 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resembles a crown with three peaks. Smaller flowers. Petals similar or slightly longer than the sepals 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underneath. Flowers Dec – May.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955800" y="332102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5- lobed laminar. Capillary leaves absent. </a:t>
            </a:r>
            <a:r>
              <a:rPr lang="en-GB" dirty="0"/>
              <a:t>Leaf outline often rather rounded. Leaf lobes sometimes overlap. Has larger flowers. Petals 2 to 3 times longer than the sepals </a:t>
            </a:r>
            <a:r>
              <a:rPr lang="en-GB" dirty="0" smtClean="0"/>
              <a:t>beneath. Flowers March – November.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981200" y="519228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5- lobed laminar. Capillary leaves absent. </a:t>
            </a:r>
            <a:r>
              <a:rPr lang="en-GB" dirty="0"/>
              <a:t>Leaf outline often rather triangular. Mature leaves can have dark  green marks near the centre. Petals and sepals similar length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GB" dirty="0"/>
              <a:t>Flowers March – November.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819" y="1492895"/>
            <a:ext cx="2684218" cy="1636718"/>
          </a:xfrm>
          <a:prstGeom prst="rect">
            <a:avLst/>
          </a:prstGeom>
        </p:spPr>
      </p:pic>
      <p:pic>
        <p:nvPicPr>
          <p:cNvPr id="8194" name="Picture 2" descr="159039692_d8e09c7b10_m"/>
          <p:cNvPicPr>
            <a:picLocks noChangeAspect="1" noChangeArrowheads="1"/>
          </p:cNvPicPr>
          <p:nvPr/>
        </p:nvPicPr>
        <p:blipFill>
          <a:blip r:embed="rId6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t="5669" b="7349"/>
          <a:stretch>
            <a:fillRect/>
          </a:stretch>
        </p:blipFill>
        <p:spPr bwMode="auto">
          <a:xfrm>
            <a:off x="6727620" y="3185430"/>
            <a:ext cx="2302996" cy="17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5611282596_9bb3897bf1_m (1)"/>
          <p:cNvPicPr>
            <a:picLocks noChangeAspect="1" noChangeArrowheads="1"/>
          </p:cNvPicPr>
          <p:nvPr/>
        </p:nvPicPr>
        <p:blipFill>
          <a:blip r:embed="rId7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t="5669" r="6038" b="7349"/>
          <a:stretch>
            <a:fillRect/>
          </a:stretch>
        </p:blipFill>
        <p:spPr bwMode="auto">
          <a:xfrm>
            <a:off x="6553201" y="4989765"/>
            <a:ext cx="2477416" cy="166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38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The hybrid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55800" y="1232728"/>
            <a:ext cx="63111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smtClean="0"/>
              <a:t>Three-lobed Water-crowfoot (Ranunculus tripartitus)</a:t>
            </a:r>
            <a:r>
              <a:rPr lang="en-GB" sz="2400" dirty="0" smtClean="0"/>
              <a:t> </a:t>
            </a:r>
            <a:r>
              <a:rPr lang="en-GB" sz="2400" dirty="0"/>
              <a:t>can hybridise with </a:t>
            </a:r>
            <a:r>
              <a:rPr lang="en-GB" sz="2400" dirty="0" smtClean="0"/>
              <a:t>Round-leaved Water-crowfoot (</a:t>
            </a:r>
            <a:r>
              <a:rPr lang="en-GB" sz="2400" i="1" dirty="0" smtClean="0"/>
              <a:t>Ranunculus omiophyllus)</a:t>
            </a:r>
            <a:r>
              <a:rPr lang="en-GB" sz="2400" dirty="0" smtClean="0"/>
              <a:t> </a:t>
            </a:r>
            <a:r>
              <a:rPr lang="en-GB" sz="2400" dirty="0"/>
              <a:t>to create the rare hybrid </a:t>
            </a:r>
            <a:r>
              <a:rPr lang="en-GB" sz="2400" i="1" dirty="0"/>
              <a:t>R. </a:t>
            </a:r>
            <a:r>
              <a:rPr lang="en-GB" sz="2400" i="1" dirty="0" smtClean="0"/>
              <a:t>novae-forestae.</a:t>
            </a:r>
            <a:r>
              <a:rPr lang="en-GB" sz="2400" dirty="0" smtClean="0"/>
              <a:t> </a:t>
            </a:r>
          </a:p>
          <a:p>
            <a:endParaRPr lang="en-GB" sz="2400" dirty="0"/>
          </a:p>
          <a:p>
            <a:r>
              <a:rPr lang="en-GB" sz="2400" dirty="0" smtClean="0"/>
              <a:t>The </a:t>
            </a:r>
            <a:r>
              <a:rPr lang="en-GB" sz="2400" dirty="0"/>
              <a:t>hybrid often has a leaf shape and flower size that are intermediate between its parents, but both are very variable, and ideally genetic analysis would be required to make an accurate distinction between them.</a:t>
            </a:r>
          </a:p>
        </p:txBody>
      </p:sp>
    </p:spTree>
    <p:extLst>
      <p:ext uri="{BB962C8B-B14F-4D97-AF65-F5344CB8AC3E}">
        <p14:creationId xmlns:p14="http://schemas.microsoft.com/office/powerpoint/2010/main" val="40348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2106612" y="1922852"/>
            <a:ext cx="6727825" cy="400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2400" b="1" dirty="0" smtClean="0">
                <a:latin typeface="+mn-lt"/>
                <a:cs typeface="Arial" pitchFamily="34" charset="0"/>
              </a:rPr>
              <a:t>Identifying water-crowfoot species is not easy!! </a:t>
            </a:r>
          </a:p>
          <a:p>
            <a:pPr algn="ctr" eaLnBrk="1" hangingPunct="1">
              <a:spcAft>
                <a:spcPts val="1200"/>
              </a:spcAft>
              <a:defRPr/>
            </a:pPr>
            <a:endParaRPr lang="en-US" sz="2400" dirty="0" smtClean="0">
              <a:latin typeface="+mn-lt"/>
              <a:cs typeface="Arial" pitchFamily="34" charset="0"/>
            </a:endParaRP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2400" dirty="0" smtClean="0">
                <a:latin typeface="+mn-lt"/>
                <a:cs typeface="Arial" pitchFamily="34" charset="0"/>
              </a:rPr>
              <a:t> </a:t>
            </a:r>
            <a:endParaRPr lang="en-US" sz="24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2106612" y="290513"/>
            <a:ext cx="6577013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8800" dirty="0" smtClean="0">
                <a:solidFill>
                  <a:srgbClr val="FF0000"/>
                </a:solidFill>
                <a:latin typeface="Arial Black" pitchFamily="34" charset="0"/>
              </a:rPr>
              <a:t>WARNING</a:t>
            </a:r>
            <a:endParaRPr lang="en-US" altLang="en-US" sz="8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06613" y="3105834"/>
            <a:ext cx="67278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b="1" dirty="0">
                <a:cs typeface="Arial" pitchFamily="34" charset="0"/>
              </a:rPr>
              <a:t>Even the national expert referee for the group says it’s often better to </a:t>
            </a:r>
            <a:r>
              <a:rPr lang="en-US" b="1" dirty="0" smtClean="0">
                <a:cs typeface="Arial" pitchFamily="34" charset="0"/>
              </a:rPr>
              <a:t>record Ranunculus </a:t>
            </a:r>
            <a:r>
              <a:rPr lang="en-US" b="1" dirty="0">
                <a:cs typeface="Arial" pitchFamily="34" charset="0"/>
              </a:rPr>
              <a:t>sp. </a:t>
            </a:r>
            <a:r>
              <a:rPr lang="en-US" b="1" dirty="0" smtClean="0">
                <a:cs typeface="Arial" pitchFamily="34" charset="0"/>
              </a:rPr>
              <a:t>Rather than to attempt an identification</a:t>
            </a:r>
            <a:endParaRPr lang="en-US" b="1" dirty="0">
              <a:cs typeface="Arial" pitchFamily="34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en-US" b="1" dirty="0" smtClean="0">
                <a:cs typeface="Arial" pitchFamily="34" charset="0"/>
              </a:rPr>
              <a:t>Everyone is waiting on the results of genetic work to try and sort the group out </a:t>
            </a:r>
          </a:p>
          <a:p>
            <a:pPr marL="285750" indent="-285750" eaLnBrk="1" hangingPunct="1">
              <a:spcAft>
                <a:spcPts val="1200"/>
              </a:spcAft>
              <a:buFontTx/>
              <a:buChar char="-"/>
              <a:defRPr/>
            </a:pPr>
            <a:r>
              <a:rPr lang="en-US" dirty="0" smtClean="0"/>
              <a:t>this </a:t>
            </a:r>
            <a:r>
              <a:rPr lang="en-US" dirty="0"/>
              <a:t>may result in many more species e.g. </a:t>
            </a:r>
            <a:r>
              <a:rPr lang="en-GB" dirty="0"/>
              <a:t>Thread-leaved Water-crowfoot (</a:t>
            </a:r>
            <a:r>
              <a:rPr lang="en-GB" i="1" dirty="0"/>
              <a:t>Ranunculus trichophyllus</a:t>
            </a:r>
            <a:r>
              <a:rPr lang="en-GB" dirty="0"/>
              <a:t>) may include a dozen or more distinct genetic </a:t>
            </a:r>
            <a:r>
              <a:rPr lang="en-GB" dirty="0" smtClean="0"/>
              <a:t>types</a:t>
            </a:r>
          </a:p>
          <a:p>
            <a:pPr marL="285750" indent="-285750" eaLnBrk="1" hangingPunct="1">
              <a:spcAft>
                <a:spcPts val="1200"/>
              </a:spcAft>
              <a:buFontTx/>
              <a:buChar char="-"/>
              <a:defRPr/>
            </a:pPr>
            <a:r>
              <a:rPr lang="en-GB" dirty="0"/>
              <a:t>s</a:t>
            </a:r>
            <a:r>
              <a:rPr lang="en-GB" dirty="0" smtClean="0"/>
              <a:t>ome populations once thought to be pure’ may just be hybrids e.g. Three-lobed Water-crowfoot (</a:t>
            </a:r>
            <a:r>
              <a:rPr lang="en-GB" i="1" dirty="0" smtClean="0"/>
              <a:t>Ranunculus tripartitus</a:t>
            </a:r>
            <a:r>
              <a:rPr lang="en-GB" dirty="0" smtClean="0"/>
              <a:t>)</a:t>
            </a:r>
          </a:p>
          <a:p>
            <a:pPr eaLnBrk="1" hangingPunct="1">
              <a:spcAft>
                <a:spcPts val="1200"/>
              </a:spcAft>
              <a:defRPr/>
            </a:pPr>
            <a:endParaRPr lang="en-US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138335"/>
            <a:ext cx="6727825" cy="379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700"/>
              </a:spcBef>
              <a:spcAft>
                <a:spcPts val="700"/>
              </a:spcAft>
              <a:defRPr/>
            </a:pPr>
            <a:r>
              <a:rPr lang="en-US" sz="1900" b="1" dirty="0">
                <a:latin typeface="+mn-lt"/>
                <a:cs typeface="Arial" pitchFamily="34" charset="0"/>
              </a:rPr>
              <a:t>We don’t have to wait years for people to sort out the taxonomy </a:t>
            </a:r>
            <a:r>
              <a:rPr lang="en-US" sz="1900" b="1" dirty="0" smtClean="0">
                <a:latin typeface="+mn-lt"/>
                <a:cs typeface="Arial" pitchFamily="34" charset="0"/>
              </a:rPr>
              <a:t>– especially on sites where we know we have one of the Ranunculus that’s of interest to conservation.</a:t>
            </a:r>
          </a:p>
          <a:p>
            <a:pPr fontAlgn="auto">
              <a:spcBef>
                <a:spcPts val="700"/>
              </a:spcBef>
              <a:spcAft>
                <a:spcPts val="700"/>
              </a:spcAft>
              <a:defRPr/>
            </a:pPr>
            <a:r>
              <a:rPr lang="en-US" sz="1900" b="1" dirty="0" smtClean="0">
                <a:latin typeface="+mn-lt"/>
                <a:cs typeface="Arial" pitchFamily="34" charset="0"/>
              </a:rPr>
              <a:t>e.g. part of the </a:t>
            </a:r>
            <a:r>
              <a:rPr lang="en-US" sz="1900" b="1" i="1" dirty="0" smtClean="0">
                <a:latin typeface="+mn-lt"/>
                <a:cs typeface="Arial" pitchFamily="34" charset="0"/>
              </a:rPr>
              <a:t>Ranunculus tripartitus </a:t>
            </a:r>
            <a:r>
              <a:rPr lang="en-US" sz="1900" b="1" dirty="0" smtClean="0">
                <a:latin typeface="+mn-lt"/>
                <a:cs typeface="Arial" pitchFamily="34" charset="0"/>
              </a:rPr>
              <a:t>group</a:t>
            </a:r>
          </a:p>
          <a:p>
            <a:pPr fontAlgn="auto">
              <a:spcBef>
                <a:spcPts val="700"/>
              </a:spcBef>
              <a:spcAft>
                <a:spcPts val="700"/>
              </a:spcAft>
              <a:defRPr/>
            </a:pPr>
            <a:endParaRPr lang="en-US" sz="1900" b="1" dirty="0">
              <a:latin typeface="+mn-lt"/>
              <a:cs typeface="Arial" pitchFamily="34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en-US" sz="1900" b="1" dirty="0" smtClean="0">
                <a:cs typeface="Arial" pitchFamily="34" charset="0"/>
              </a:rPr>
              <a:t>Three-lobed Water-crowfoot is also one of the more distinctive water-crowfoot species</a:t>
            </a:r>
          </a:p>
          <a:p>
            <a:pPr marL="342900" indent="-342900" eaLnBrk="1" hangingPunct="1">
              <a:spcAft>
                <a:spcPts val="1200"/>
              </a:spcAft>
              <a:buFontTx/>
              <a:buChar char="-"/>
              <a:defRPr/>
            </a:pPr>
            <a:r>
              <a:rPr lang="en-US" sz="1900" b="1" dirty="0" smtClean="0">
                <a:cs typeface="Arial" pitchFamily="34" charset="0"/>
              </a:rPr>
              <a:t>We don’t have to worry about the other Ranunculus for this survey – only that we can identify this one species</a:t>
            </a:r>
          </a:p>
          <a:p>
            <a:pPr marL="342900" indent="-342900" eaLnBrk="1" hangingPunct="1">
              <a:spcAft>
                <a:spcPts val="1200"/>
              </a:spcAft>
              <a:buFontTx/>
              <a:buChar char="-"/>
              <a:defRPr/>
            </a:pPr>
            <a:r>
              <a:rPr lang="en-US" sz="1900" b="1" dirty="0" smtClean="0">
                <a:cs typeface="Arial" pitchFamily="34" charset="0"/>
              </a:rPr>
              <a:t>The critical method for identification is to use a checklist of features to reach your identification</a:t>
            </a:r>
          </a:p>
          <a:p>
            <a:pPr marL="342900" indent="-342900" eaLnBrk="1" hangingPunct="1">
              <a:spcAft>
                <a:spcPts val="1200"/>
              </a:spcAft>
              <a:buFontTx/>
              <a:buChar char="-"/>
              <a:defRPr/>
            </a:pPr>
            <a:r>
              <a:rPr lang="en-US" sz="1900" b="1" dirty="0" smtClean="0">
                <a:cs typeface="Arial" pitchFamily="34" charset="0"/>
              </a:rPr>
              <a:t>i.e. can I find feature A + B + C = yes; then it’s highly likely to be Three-lobed Water-crowfoot</a:t>
            </a:r>
          </a:p>
          <a:p>
            <a:pPr eaLnBrk="1" hangingPunct="1">
              <a:spcAft>
                <a:spcPts val="1200"/>
              </a:spcAft>
              <a:defRPr/>
            </a:pPr>
            <a:endParaRPr lang="en-US" sz="1900" dirty="0" smtClean="0">
              <a:latin typeface="+mn-lt"/>
              <a:cs typeface="Arial" pitchFamily="34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en-US" sz="4000" dirty="0" smtClean="0">
                <a:latin typeface="+mn-lt"/>
                <a:cs typeface="Arial" pitchFamily="34" charset="0"/>
              </a:rPr>
              <a:t> </a:t>
            </a:r>
            <a:endParaRPr lang="en-US" sz="4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799" y="-171450"/>
            <a:ext cx="6577013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Good news </a:t>
            </a:r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  <a:sym typeface="Wingdings" panose="05000000000000000000" pitchFamily="2" charset="2"/>
              </a:rPr>
              <a:t>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2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511559"/>
            <a:ext cx="6727825" cy="340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>
                <a:solidFill>
                  <a:srgbClr val="00859B"/>
                </a:solidFill>
                <a:latin typeface="Arial Black" pitchFamily="34" charset="0"/>
              </a:rPr>
              <a:t>In temporary pond habitats; look at the flower size:</a:t>
            </a:r>
          </a:p>
          <a:p>
            <a:pPr eaLnBrk="1" hangingPunct="1">
              <a:spcAft>
                <a:spcPts val="1200"/>
              </a:spcAft>
              <a:defRPr/>
            </a:pPr>
            <a:endParaRPr lang="en-GB" sz="2400" b="1" dirty="0" smtClean="0">
              <a:latin typeface="+mn-lt"/>
              <a:cs typeface="Arial" pitchFamily="34" charset="0"/>
            </a:endParaRPr>
          </a:p>
          <a:p>
            <a:pPr marL="342900" indent="-342900" eaLnBrk="1" hangingPunct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 dirty="0" smtClean="0">
                <a:latin typeface="+mn-lt"/>
                <a:cs typeface="Arial" pitchFamily="34" charset="0"/>
              </a:rPr>
              <a:t>Are the majority of flowers large (all with petals bigger than 6mm)</a:t>
            </a:r>
          </a:p>
          <a:p>
            <a:pPr marL="1790700" lvl="4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latin typeface="+mn-lt"/>
                <a:cs typeface="Arial" pitchFamily="34" charset="0"/>
              </a:rPr>
              <a:t>A water-crowfoot but not Three-lobed </a:t>
            </a:r>
            <a:r>
              <a:rPr lang="en-GB" b="1" dirty="0">
                <a:latin typeface="+mn-lt"/>
                <a:cs typeface="Arial" pitchFamily="34" charset="0"/>
              </a:rPr>
              <a:t>Water-crowfoot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 dirty="0" smtClean="0">
                <a:latin typeface="+mn-lt"/>
                <a:cs typeface="Arial" pitchFamily="34" charset="0"/>
              </a:rPr>
              <a:t>Are the majority of flowers small (all with petals less than 6mm)</a:t>
            </a:r>
          </a:p>
          <a:p>
            <a:pPr marL="1790700" lvl="4" indent="-3175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b="1" dirty="0">
                <a:latin typeface="+mn-lt"/>
                <a:cs typeface="Arial" pitchFamily="34" charset="0"/>
              </a:rPr>
              <a:t>A mud edge water-crowfoot (go to Step 2)</a:t>
            </a:r>
          </a:p>
          <a:p>
            <a:pPr marL="342900" indent="-342900" eaLnBrk="1" hangingPunct="1">
              <a:spcAft>
                <a:spcPts val="1200"/>
              </a:spcAft>
              <a:buSzPct val="150000"/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1: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2936"/>
          <a:stretch/>
        </p:blipFill>
        <p:spPr>
          <a:xfrm>
            <a:off x="5442450" y="701060"/>
            <a:ext cx="3288476" cy="20981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88283" y="194231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cs typeface="Arial" pitchFamily="34" charset="0"/>
              </a:rPr>
              <a:t>Flower petals 6mm+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2" r="22177" b="9826"/>
          <a:stretch/>
        </p:blipFill>
        <p:spPr>
          <a:xfrm rot="5400000">
            <a:off x="2493224" y="118529"/>
            <a:ext cx="2083188" cy="32631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6413" y="194231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cs typeface="Arial" pitchFamily="34" charset="0"/>
              </a:rPr>
              <a:t>Flower petals - 6mm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3"/>
          <a:stretch/>
        </p:blipFill>
        <p:spPr>
          <a:xfrm>
            <a:off x="5442450" y="2936680"/>
            <a:ext cx="3288476" cy="2344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b="6001"/>
          <a:stretch/>
        </p:blipFill>
        <p:spPr>
          <a:xfrm>
            <a:off x="1863154" y="2936680"/>
            <a:ext cx="3303258" cy="23257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38033" y="5558326"/>
            <a:ext cx="6692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cs typeface="Arial" pitchFamily="34" charset="0"/>
              </a:rPr>
              <a:t>A quick visual check can be done by comparing the flower size relative to the floating leaves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5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212980"/>
            <a:ext cx="6727825" cy="370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Look at the leaves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GB" sz="2000" i="1" dirty="0" smtClean="0">
                <a:solidFill>
                  <a:srgbClr val="008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Ranunculus</a:t>
            </a:r>
            <a:r>
              <a:rPr lang="en-GB" sz="2000" dirty="0" smtClean="0">
                <a:solidFill>
                  <a:srgbClr val="008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sp. can have two types of leaves – broad floating (laminar) leaves, thread-like (capillary leaves)</a:t>
            </a:r>
            <a:endParaRPr lang="en-GB" sz="2000" dirty="0">
              <a:solidFill>
                <a:srgbClr val="0085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  <a:buSzPct val="150000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2A: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2832188"/>
            <a:ext cx="4370355" cy="3777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890" y="2832188"/>
            <a:ext cx="2462147" cy="33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212980"/>
            <a:ext cx="6727825" cy="370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Look at the leaves</a:t>
            </a:r>
          </a:p>
          <a:p>
            <a:pPr eaLnBrk="1" hangingPunct="1">
              <a:spcAft>
                <a:spcPts val="1200"/>
              </a:spcAft>
              <a:buSzPct val="150000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2A: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199" y="1994639"/>
            <a:ext cx="675322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 dirty="0" smtClean="0">
                <a:cs typeface="Arial" pitchFamily="34" charset="0"/>
              </a:rPr>
              <a:t>There are no capillary leaves</a:t>
            </a:r>
            <a:endParaRPr lang="en-GB" sz="2400" b="1" dirty="0">
              <a:cs typeface="Arial" pitchFamily="34" charset="0"/>
            </a:endParaRPr>
          </a:p>
          <a:p>
            <a:pPr marL="1790700" lvl="4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cs typeface="Arial" pitchFamily="34" charset="0"/>
              </a:rPr>
              <a:t>Unlikely to be Three-lobed Water-crowfoot, make a note and go on to step 2B</a:t>
            </a:r>
            <a:endParaRPr lang="en-GB" b="1" dirty="0">
              <a:cs typeface="Arial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 dirty="0" smtClean="0">
                <a:cs typeface="Arial" pitchFamily="34" charset="0"/>
              </a:rPr>
              <a:t>There are both laminar and capillary leaves</a:t>
            </a:r>
            <a:endParaRPr lang="en-GB" sz="2400" b="1" dirty="0">
              <a:cs typeface="Arial" pitchFamily="34" charset="0"/>
            </a:endParaRPr>
          </a:p>
          <a:p>
            <a:pPr marL="1790700" lvl="4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cs typeface="Arial" pitchFamily="34" charset="0"/>
              </a:rPr>
              <a:t>Could to </a:t>
            </a:r>
            <a:r>
              <a:rPr lang="en-GB" b="1" dirty="0">
                <a:cs typeface="Arial" pitchFamily="34" charset="0"/>
              </a:rPr>
              <a:t>be Three-lobed Water-crowfoot, make a note and go on to step 2B</a:t>
            </a:r>
          </a:p>
        </p:txBody>
      </p:sp>
    </p:spTree>
    <p:extLst>
      <p:ext uri="{BB962C8B-B14F-4D97-AF65-F5344CB8AC3E}">
        <p14:creationId xmlns:p14="http://schemas.microsoft.com/office/powerpoint/2010/main" val="35142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212980"/>
            <a:ext cx="6727825" cy="370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Look at the leaves</a:t>
            </a:r>
          </a:p>
          <a:p>
            <a:pPr eaLnBrk="1" hangingPunct="1">
              <a:spcAft>
                <a:spcPts val="1200"/>
              </a:spcAft>
              <a:buSzPct val="150000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2B: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pic>
        <p:nvPicPr>
          <p:cNvPr id="41994" name="Picture 41993"/>
          <p:cNvPicPr>
            <a:picLocks noChangeAspect="1"/>
          </p:cNvPicPr>
          <p:nvPr/>
        </p:nvPicPr>
        <p:blipFill rotWithShape="1">
          <a:blip r:embed="rId5"/>
          <a:srcRect l="2471"/>
          <a:stretch/>
        </p:blipFill>
        <p:spPr>
          <a:xfrm>
            <a:off x="3834498" y="1939093"/>
            <a:ext cx="3592670" cy="2296895"/>
          </a:xfrm>
          <a:prstGeom prst="rect">
            <a:avLst/>
          </a:prstGeom>
        </p:spPr>
      </p:pic>
      <p:sp>
        <p:nvSpPr>
          <p:cNvPr id="41995" name="Rectangle 41994"/>
          <p:cNvSpPr/>
          <p:nvPr/>
        </p:nvSpPr>
        <p:spPr>
          <a:xfrm>
            <a:off x="2063037" y="4663525"/>
            <a:ext cx="66713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 dirty="0">
                <a:cs typeface="Arial" pitchFamily="34" charset="0"/>
              </a:rPr>
              <a:t>Leaves usually deeply 3-lobed (rarely 5-lobed), lobes narrowest at </a:t>
            </a:r>
            <a:r>
              <a:rPr lang="en-GB" sz="2400" b="1" dirty="0" smtClean="0">
                <a:cs typeface="Arial" pitchFamily="34" charset="0"/>
              </a:rPr>
              <a:t>base, central lobe narrower than lateral lobes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cs typeface="Arial" pitchFamily="34" charset="0"/>
              </a:rPr>
              <a:t>Could </a:t>
            </a:r>
            <a:r>
              <a:rPr lang="en-GB" b="1" dirty="0">
                <a:cs typeface="Arial" pitchFamily="34" charset="0"/>
              </a:rPr>
              <a:t>be Three-lobed Water-crowfoot, make a note and go on to step </a:t>
            </a:r>
            <a:r>
              <a:rPr lang="en-GB" b="1" dirty="0" smtClean="0">
                <a:cs typeface="Arial" pitchFamily="34" charset="0"/>
              </a:rPr>
              <a:t>2C</a:t>
            </a:r>
            <a:endParaRPr lang="en-GB" b="1" dirty="0">
              <a:cs typeface="Arial" pitchFamily="34" charset="0"/>
            </a:endParaRPr>
          </a:p>
        </p:txBody>
      </p: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633413" y="34925"/>
            <a:ext cx="304800" cy="307975"/>
            <a:chOff x="6350" y="8172"/>
            <a:chExt cx="479" cy="484"/>
          </a:xfrm>
        </p:grpSpPr>
      </p:grpSp>
    </p:spTree>
    <p:extLst>
      <p:ext uri="{BB962C8B-B14F-4D97-AF65-F5344CB8AC3E}">
        <p14:creationId xmlns:p14="http://schemas.microsoft.com/office/powerpoint/2010/main" val="191070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27188" cy="6858000"/>
          </a:xfrm>
          <a:prstGeom prst="rect">
            <a:avLst/>
          </a:prstGeom>
          <a:solidFill>
            <a:srgbClr val="005A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3" descr="Dragonfl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16271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FHT-Logo-revers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8" y="290513"/>
            <a:ext cx="13319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Subtitle 2"/>
          <p:cNvSpPr txBox="1">
            <a:spLocks/>
          </p:cNvSpPr>
          <p:nvPr/>
        </p:nvSpPr>
        <p:spPr bwMode="auto">
          <a:xfrm>
            <a:off x="1981200" y="1212980"/>
            <a:ext cx="6727825" cy="370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GB" sz="2400" dirty="0" smtClean="0">
                <a:solidFill>
                  <a:srgbClr val="00859B"/>
                </a:solidFill>
                <a:latin typeface="Arial Black" pitchFamily="34" charset="0"/>
              </a:rPr>
              <a:t>Look at the leaves</a:t>
            </a:r>
          </a:p>
          <a:p>
            <a:pPr eaLnBrk="1" hangingPunct="1">
              <a:spcAft>
                <a:spcPts val="1200"/>
              </a:spcAft>
              <a:buSzPct val="150000"/>
              <a:defRPr/>
            </a:pP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1991" name="Title 1"/>
          <p:cNvSpPr txBox="1">
            <a:spLocks/>
          </p:cNvSpPr>
          <p:nvPr/>
        </p:nvSpPr>
        <p:spPr bwMode="auto">
          <a:xfrm>
            <a:off x="1955800" y="-21354"/>
            <a:ext cx="6577013" cy="151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2800" dirty="0" smtClean="0">
                <a:solidFill>
                  <a:srgbClr val="00859B"/>
                </a:solidFill>
                <a:latin typeface="Arial Black" pitchFamily="34" charset="0"/>
              </a:rPr>
              <a:t>Step 2B:</a:t>
            </a:r>
            <a:endParaRPr lang="en-US" altLang="en-US" sz="2800" dirty="0">
              <a:solidFill>
                <a:srgbClr val="00859B"/>
              </a:solidFill>
              <a:latin typeface="Arial Black" pitchFamily="34" charset="0"/>
            </a:endParaRPr>
          </a:p>
        </p:txBody>
      </p:sp>
      <p:sp>
        <p:nvSpPr>
          <p:cNvPr id="41995" name="Rectangle 41994"/>
          <p:cNvSpPr/>
          <p:nvPr/>
        </p:nvSpPr>
        <p:spPr>
          <a:xfrm>
            <a:off x="2063037" y="4663525"/>
            <a:ext cx="66713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 dirty="0" smtClean="0">
                <a:cs typeface="Arial" pitchFamily="34" charset="0"/>
              </a:rPr>
              <a:t>Leaves usually </a:t>
            </a:r>
            <a:r>
              <a:rPr lang="en-GB" sz="2400" b="1" dirty="0">
                <a:cs typeface="Arial" pitchFamily="34" charset="0"/>
              </a:rPr>
              <a:t>shallowly 5-lobed (rarely 3- or 7-lobed), lobes narrowest at base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cs typeface="Arial" pitchFamily="34" charset="0"/>
              </a:rPr>
              <a:t>Unlikely to be </a:t>
            </a:r>
            <a:r>
              <a:rPr lang="en-GB" b="1" dirty="0">
                <a:cs typeface="Arial" pitchFamily="34" charset="0"/>
              </a:rPr>
              <a:t>Three-lobed Water-crowfoot, </a:t>
            </a:r>
            <a:r>
              <a:rPr lang="en-GB" b="1" dirty="0" smtClean="0">
                <a:cs typeface="Arial" pitchFamily="34" charset="0"/>
              </a:rPr>
              <a:t>could be </a:t>
            </a:r>
            <a:r>
              <a:rPr lang="en-GB" b="1" dirty="0"/>
              <a:t>Round-leaved </a:t>
            </a:r>
            <a:r>
              <a:rPr lang="en-GB" b="1" dirty="0" smtClean="0"/>
              <a:t>Water-crowfoot</a:t>
            </a:r>
            <a:r>
              <a:rPr lang="en-GB" dirty="0" smtClean="0"/>
              <a:t>, </a:t>
            </a:r>
            <a:r>
              <a:rPr lang="en-GB" b="1" dirty="0" smtClean="0">
                <a:cs typeface="Arial" pitchFamily="34" charset="0"/>
              </a:rPr>
              <a:t>make </a:t>
            </a:r>
            <a:r>
              <a:rPr lang="en-GB" b="1" dirty="0">
                <a:cs typeface="Arial" pitchFamily="34" charset="0"/>
              </a:rPr>
              <a:t>a note and go on to step </a:t>
            </a:r>
            <a:r>
              <a:rPr lang="en-GB" b="1" dirty="0" smtClean="0">
                <a:cs typeface="Arial" pitchFamily="34" charset="0"/>
              </a:rPr>
              <a:t>2C</a:t>
            </a:r>
            <a:endParaRPr lang="en-GB" b="1" dirty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370" y="2104083"/>
            <a:ext cx="3618722" cy="22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FF0000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19850</TotalTime>
  <Words>856</Words>
  <Application>Microsoft Office PowerPoint</Application>
  <PresentationFormat>On-screen Show (4:3)</PresentationFormat>
  <Paragraphs>94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Pascale</dc:creator>
  <cp:lastModifiedBy>Naomi Ewald</cp:lastModifiedBy>
  <cp:revision>575</cp:revision>
  <cp:lastPrinted>2015-07-10T08:25:40Z</cp:lastPrinted>
  <dcterms:created xsi:type="dcterms:W3CDTF">2011-09-21T16:54:40Z</dcterms:created>
  <dcterms:modified xsi:type="dcterms:W3CDTF">2016-04-19T21:01:42Z</dcterms:modified>
</cp:coreProperties>
</file>